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Montserrat Medium"/>
      <p:regular r:id="rId51"/>
      <p:bold r:id="rId52"/>
      <p:italic r:id="rId53"/>
      <p:boldItalic r:id="rId54"/>
    </p:embeddedFont>
    <p:embeddedFont>
      <p:font typeface="Montserrat ExtraBold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MontserratMedium-italic.fntdata"/><Relationship Id="rId52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55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54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MontserratExtra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e6a8d09c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e6a8d09c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e6a8d09c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e6a8d09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e6a8d09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e6a8d09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e6a8d09c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e6a8d09c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e6a8d09c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3e6a8d09c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e6a8d09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e6a8d09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e96924a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e96924a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e96924a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e96924a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bf9f71e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bf9f71e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e96924a1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e96924a1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784bde9c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784bde9c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3e96924a1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3e96924a1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e96924a1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e96924a1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3e96924a1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3e96924a1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e96924a1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e96924a1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e96924a1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3e96924a1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e96924a1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e96924a1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e96924a1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3e96924a1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e96924a1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3e96924a1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f553bd3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f553bd3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e96924a1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3e96924a1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784bde9c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784bde9c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f553bd3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f553bd3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3e96924a1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3e96924a1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3f553bd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3f553bd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f553bd3e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3f553bd3e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3e96924a1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3e96924a1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3f553bd3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3f553bd3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3e96924a1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3e96924a1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f553bd3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3f553bd3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2bf9f71ef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2bf9f71ef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bf9f71ef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bf9f71ef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e96924a1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e96924a1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e96924a1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3e96924a1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3e96924a1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3e96924a1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e96924a1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e96924a1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784bde9c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784bde9c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e96924a1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e96924a1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bf9f71e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bf9f71e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3e6a8d09c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3e6a8d09c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49"/>
            <a:ext cx="7626550" cy="2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3" y="-351912"/>
            <a:ext cx="9309800" cy="35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6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31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MongoDB</a:t>
            </a:r>
            <a:endParaRPr/>
          </a:p>
        </p:txBody>
      </p:sp>
      <p:sp>
        <p:nvSpPr>
          <p:cNvPr id="162" name="Google Shape;162;p3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Noah Constable, Biruk Mengistu, and Kyle Day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891325" y="29167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the MongoDB Architecture</a:t>
            </a:r>
            <a:endParaRPr/>
          </a:p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861800" y="1433050"/>
            <a:ext cx="38628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Primary Nodes (mongos)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 as a query router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Handle load balancing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Route client requests to the appropriate shard based on the </a:t>
            </a:r>
            <a:r>
              <a:rPr b="1" lang="en"/>
              <a:t>shard key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Ensures high availability and fault tolerance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71" y="1132225"/>
            <a:ext cx="4016075" cy="25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6"/>
          <p:cNvSpPr/>
          <p:nvPr/>
        </p:nvSpPr>
        <p:spPr>
          <a:xfrm>
            <a:off x="5698325" y="1266300"/>
            <a:ext cx="2865600" cy="22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 txBox="1"/>
          <p:nvPr>
            <p:ph type="title"/>
          </p:nvPr>
        </p:nvSpPr>
        <p:spPr>
          <a:xfrm>
            <a:off x="891325" y="29167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the MongoDB Architecture</a:t>
            </a:r>
            <a:endParaRPr/>
          </a:p>
        </p:txBody>
      </p:sp>
      <p:sp>
        <p:nvSpPr>
          <p:cNvPr id="229" name="Google Shape;229;p47"/>
          <p:cNvSpPr txBox="1"/>
          <p:nvPr>
            <p:ph idx="1" type="body"/>
          </p:nvPr>
        </p:nvSpPr>
        <p:spPr>
          <a:xfrm>
            <a:off x="861800" y="1433050"/>
            <a:ext cx="38628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Sharding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Technique used to horizontally partition data across multiple servers or nodes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is divided into smaller, more manageable chunks called shards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Sharding allows for distributing data and workload across multiple nodes, providing better scalability and performance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30" name="Google Shape;2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075" y="1657923"/>
            <a:ext cx="1846078" cy="235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/>
          <p:nvPr>
            <p:ph type="title"/>
          </p:nvPr>
        </p:nvSpPr>
        <p:spPr>
          <a:xfrm>
            <a:off x="891325" y="29167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the MongoDB Architecture</a:t>
            </a:r>
            <a:endParaRPr/>
          </a:p>
        </p:txBody>
      </p:sp>
      <p:sp>
        <p:nvSpPr>
          <p:cNvPr id="236" name="Google Shape;236;p48"/>
          <p:cNvSpPr txBox="1"/>
          <p:nvPr>
            <p:ph idx="1" type="body"/>
          </p:nvPr>
        </p:nvSpPr>
        <p:spPr>
          <a:xfrm>
            <a:off x="861800" y="1433050"/>
            <a:ext cx="38628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Secondary</a:t>
            </a:r>
            <a:r>
              <a:rPr b="1" lang="en"/>
              <a:t> Nodes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redundancy and high availability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Replicate data from primary nodes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read access to clients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promoted to primary in the event of a primary node failure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9"/>
          <p:cNvSpPr txBox="1"/>
          <p:nvPr>
            <p:ph type="title"/>
          </p:nvPr>
        </p:nvSpPr>
        <p:spPr>
          <a:xfrm>
            <a:off x="891325" y="29167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the MongoDB Architecture</a:t>
            </a:r>
            <a:endParaRPr/>
          </a:p>
        </p:txBody>
      </p:sp>
      <p:sp>
        <p:nvSpPr>
          <p:cNvPr id="242" name="Google Shape;242;p49"/>
          <p:cNvSpPr txBox="1"/>
          <p:nvPr>
            <p:ph idx="1" type="body"/>
          </p:nvPr>
        </p:nvSpPr>
        <p:spPr>
          <a:xfrm>
            <a:off x="861800" y="1433050"/>
            <a:ext cx="38628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Config Server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Stores metadata and configuration information for the entire cluster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Keeps track of the cluster topology, shard key ranges, and other configuration details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43" name="Google Shape;2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71" y="1132225"/>
            <a:ext cx="4016075" cy="25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9"/>
          <p:cNvSpPr/>
          <p:nvPr/>
        </p:nvSpPr>
        <p:spPr>
          <a:xfrm>
            <a:off x="4980325" y="1433050"/>
            <a:ext cx="776700" cy="53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type="title"/>
          </p:nvPr>
        </p:nvSpPr>
        <p:spPr>
          <a:xfrm>
            <a:off x="891325" y="29167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the MongoDB Architecture</a:t>
            </a:r>
            <a:endParaRPr/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861800" y="1433050"/>
            <a:ext cx="38628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Analytic Nodes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Stores metadata and configuration information for the entire cluster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Keeps track of the cluster topology, shard key ranges, and other configuration details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51" name="Google Shape;2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71" y="1132225"/>
            <a:ext cx="4016075" cy="25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0"/>
          <p:cNvSpPr/>
          <p:nvPr/>
        </p:nvSpPr>
        <p:spPr>
          <a:xfrm>
            <a:off x="5659150" y="2650075"/>
            <a:ext cx="2904600" cy="47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Guide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Overview</a:t>
            </a:r>
            <a:endParaRPr/>
          </a:p>
        </p:txBody>
      </p:sp>
      <p:pic>
        <p:nvPicPr>
          <p:cNvPr id="263" name="Google Shape;2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25" y="1046625"/>
            <a:ext cx="7625550" cy="38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Overview</a:t>
            </a:r>
            <a:endParaRPr/>
          </a:p>
        </p:txBody>
      </p:sp>
      <p:sp>
        <p:nvSpPr>
          <p:cNvPr id="269" name="Google Shape;269;p53"/>
          <p:cNvSpPr txBox="1"/>
          <p:nvPr>
            <p:ph idx="1" type="body"/>
          </p:nvPr>
        </p:nvSpPr>
        <p:spPr>
          <a:xfrm>
            <a:off x="938500" y="1083625"/>
            <a:ext cx="3633600" cy="21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CRUD operations can be performed in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MongoDB Compass (GUI)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MongoShell or Atlas (CLI)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Several IDEs (e.g., VSCode via the MongoDB extension)</a:t>
            </a:r>
            <a:endParaRPr/>
          </a:p>
        </p:txBody>
      </p:sp>
      <p:pic>
        <p:nvPicPr>
          <p:cNvPr id="270" name="Google Shape;2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00" y="3577225"/>
            <a:ext cx="4386699" cy="13868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19" y="2571750"/>
            <a:ext cx="4128256" cy="2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650" y="703225"/>
            <a:ext cx="4208150" cy="26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4"/>
          <p:cNvSpPr txBox="1"/>
          <p:nvPr>
            <p:ph type="title"/>
          </p:nvPr>
        </p:nvSpPr>
        <p:spPr>
          <a:xfrm>
            <a:off x="660300" y="377750"/>
            <a:ext cx="7823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for </a:t>
            </a:r>
            <a:r>
              <a:rPr lang="en"/>
              <a:t>Creating Databases and Collections</a:t>
            </a:r>
            <a:endParaRPr/>
          </a:p>
        </p:txBody>
      </p:sp>
      <p:sp>
        <p:nvSpPr>
          <p:cNvPr id="278" name="Google Shape;278;p54"/>
          <p:cNvSpPr txBox="1"/>
          <p:nvPr>
            <p:ph idx="1" type="body"/>
          </p:nvPr>
        </p:nvSpPr>
        <p:spPr>
          <a:xfrm>
            <a:off x="938500" y="1083625"/>
            <a:ext cx="7030800" cy="21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All databases require at least one collection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Collections have mutually exclusive 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Time-series collections</a:t>
            </a:r>
            <a:r>
              <a:rPr lang="en"/>
              <a:t> allow for sorting via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Capped collections</a:t>
            </a:r>
            <a:r>
              <a:rPr lang="en"/>
              <a:t> limit the collection’s size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Clustered collections</a:t>
            </a:r>
            <a:r>
              <a:rPr lang="en"/>
              <a:t> are used for optimizing performance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String rules (e.g., locale, alternate, backwards, etc.) can be enforced through </a:t>
            </a:r>
            <a:r>
              <a:rPr i="1" lang="en"/>
              <a:t>custom collation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/>
          <p:nvPr>
            <p:ph type="title"/>
          </p:nvPr>
        </p:nvSpPr>
        <p:spPr>
          <a:xfrm>
            <a:off x="724125" y="368825"/>
            <a:ext cx="803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Databases and Collections - Compass</a:t>
            </a:r>
            <a:endParaRPr/>
          </a:p>
        </p:txBody>
      </p:sp>
      <p:pic>
        <p:nvPicPr>
          <p:cNvPr id="284" name="Google Shape;28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0128" y="1283250"/>
            <a:ext cx="3020807" cy="105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11" y="1283250"/>
            <a:ext cx="2760259" cy="34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128" y="2827293"/>
            <a:ext cx="3020809" cy="19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4402" y="1283250"/>
            <a:ext cx="2423186" cy="34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938500" y="10737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BSON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Binary JSON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Additional data types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Binary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Regex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Arrays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speed, worse storage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Length, index prefixes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NoSQL (Not Only SQL)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Schemaless</a:t>
            </a:r>
            <a:endParaRPr/>
          </a:p>
        </p:txBody>
      </p:sp>
      <p:pic>
        <p:nvPicPr>
          <p:cNvPr id="169" name="Google Shape;169;p38"/>
          <p:cNvPicPr preferRelativeResize="0"/>
          <p:nvPr/>
        </p:nvPicPr>
        <p:blipFill rotWithShape="1">
          <a:blip r:embed="rId3">
            <a:alphaModFix/>
          </a:blip>
          <a:srcRect b="28572" l="0" r="0" t="18767"/>
          <a:stretch/>
        </p:blipFill>
        <p:spPr>
          <a:xfrm>
            <a:off x="549350" y="2935425"/>
            <a:ext cx="6684425" cy="11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88" y="1300825"/>
            <a:ext cx="5833425" cy="32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6"/>
          <p:cNvSpPr txBox="1"/>
          <p:nvPr>
            <p:ph type="title"/>
          </p:nvPr>
        </p:nvSpPr>
        <p:spPr>
          <a:xfrm>
            <a:off x="724125" y="368825"/>
            <a:ext cx="803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Databases and Collections - Compass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/>
          <p:nvPr>
            <p:ph type="title"/>
          </p:nvPr>
        </p:nvSpPr>
        <p:spPr>
          <a:xfrm>
            <a:off x="724125" y="368825"/>
            <a:ext cx="80328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Databases and Collections</a:t>
            </a:r>
            <a:r>
              <a:rPr lang="en"/>
              <a:t> - Atlas</a:t>
            </a:r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499" y="1360225"/>
            <a:ext cx="4220925" cy="35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7"/>
          <p:cNvSpPr txBox="1"/>
          <p:nvPr>
            <p:ph idx="1" type="body"/>
          </p:nvPr>
        </p:nvSpPr>
        <p:spPr>
          <a:xfrm>
            <a:off x="938500" y="1083625"/>
            <a:ext cx="3633600" cy="21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Creating a database is as simple as using </a:t>
            </a:r>
            <a:r>
              <a:rPr i="1" lang="en"/>
              <a:t>use &lt;name&gt; (disappears in the shell)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Creating a collection can be simple or complex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Just a 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name and several options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Several options are documents</a:t>
            </a:r>
            <a:endParaRPr/>
          </a:p>
        </p:txBody>
      </p:sp>
      <p:pic>
        <p:nvPicPr>
          <p:cNvPr id="301" name="Google Shape;3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50" y="3451196"/>
            <a:ext cx="3992250" cy="14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/>
          <p:nvPr>
            <p:ph type="title"/>
          </p:nvPr>
        </p:nvSpPr>
        <p:spPr>
          <a:xfrm>
            <a:off x="938500" y="368825"/>
            <a:ext cx="6507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for Creating Documents</a:t>
            </a:r>
            <a:endParaRPr/>
          </a:p>
        </p:txBody>
      </p:sp>
      <p:sp>
        <p:nvSpPr>
          <p:cNvPr id="307" name="Google Shape;307;p58"/>
          <p:cNvSpPr txBox="1"/>
          <p:nvPr>
            <p:ph idx="1" type="body"/>
          </p:nvPr>
        </p:nvSpPr>
        <p:spPr>
          <a:xfrm>
            <a:off x="938500" y="1049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Inserted manually if via CLI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document has a unique object identifier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OID permits references like SQL keys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 txBox="1"/>
          <p:nvPr>
            <p:ph type="title"/>
          </p:nvPr>
        </p:nvSpPr>
        <p:spPr>
          <a:xfrm>
            <a:off x="938500" y="368825"/>
            <a:ext cx="5505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Documents - Compass</a:t>
            </a:r>
            <a:endParaRPr/>
          </a:p>
        </p:txBody>
      </p:sp>
      <p:sp>
        <p:nvSpPr>
          <p:cNvPr id="313" name="Google Shape;313;p59"/>
          <p:cNvSpPr txBox="1"/>
          <p:nvPr>
            <p:ph idx="1" type="body"/>
          </p:nvPr>
        </p:nvSpPr>
        <p:spPr>
          <a:xfrm>
            <a:off x="938500" y="10496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Provides JSON and row-based insertion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similar UI is used for updating documents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Disclaimer: Compass’ linter breaks fairly often</a:t>
            </a:r>
            <a:endParaRPr/>
          </a:p>
        </p:txBody>
      </p:sp>
      <p:pic>
        <p:nvPicPr>
          <p:cNvPr id="314" name="Google Shape;3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50" y="2011050"/>
            <a:ext cx="3292775" cy="2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618" y="2011050"/>
            <a:ext cx="3137908" cy="29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0"/>
          <p:cNvSpPr txBox="1"/>
          <p:nvPr>
            <p:ph type="title"/>
          </p:nvPr>
        </p:nvSpPr>
        <p:spPr>
          <a:xfrm>
            <a:off x="938500" y="368825"/>
            <a:ext cx="5505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Documents - Atlas</a:t>
            </a:r>
            <a:endParaRPr/>
          </a:p>
        </p:txBody>
      </p:sp>
      <p:sp>
        <p:nvSpPr>
          <p:cNvPr id="321" name="Google Shape;321;p60"/>
          <p:cNvSpPr txBox="1"/>
          <p:nvPr>
            <p:ph idx="1" type="body"/>
          </p:nvPr>
        </p:nvSpPr>
        <p:spPr>
          <a:xfrm>
            <a:off x="938500" y="1049675"/>
            <a:ext cx="5625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two insertion commands: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db.&lt;collectionname&gt;.insertOne(&lt;document&gt;)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db.&lt;collectionname&gt;.insertMany([&lt;document&gt;, …])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console generally will generate an OID</a:t>
            </a:r>
            <a:endParaRPr/>
          </a:p>
        </p:txBody>
      </p:sp>
      <p:pic>
        <p:nvPicPr>
          <p:cNvPr id="322" name="Google Shape;3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62975"/>
            <a:ext cx="4188097" cy="10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300" y="2432172"/>
            <a:ext cx="3025725" cy="25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1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Documents</a:t>
            </a:r>
            <a:endParaRPr/>
          </a:p>
        </p:txBody>
      </p:sp>
      <p:sp>
        <p:nvSpPr>
          <p:cNvPr id="329" name="Google Shape;329;p61"/>
          <p:cNvSpPr txBox="1"/>
          <p:nvPr>
            <p:ph idx="1" type="body"/>
          </p:nvPr>
        </p:nvSpPr>
        <p:spPr>
          <a:xfrm>
            <a:off x="938500" y="1059750"/>
            <a:ext cx="3876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"/>
              <a:t>db.&lt;collectionname&gt;.find()</a:t>
            </a:r>
            <a:r>
              <a:rPr lang="en"/>
              <a:t> can be used to find all documents in a collection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Documents are listed in order of creation</a:t>
            </a:r>
            <a:endParaRPr/>
          </a:p>
        </p:txBody>
      </p:sp>
      <p:pic>
        <p:nvPicPr>
          <p:cNvPr id="330" name="Google Shape;3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300" y="1127850"/>
            <a:ext cx="3760451" cy="38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</a:t>
            </a:r>
            <a:r>
              <a:rPr lang="en"/>
              <a:t> Documents</a:t>
            </a:r>
            <a:endParaRPr/>
          </a:p>
        </p:txBody>
      </p:sp>
      <p:sp>
        <p:nvSpPr>
          <p:cNvPr id="336" name="Google Shape;336;p62"/>
          <p:cNvSpPr txBox="1"/>
          <p:nvPr>
            <p:ph idx="1" type="body"/>
          </p:nvPr>
        </p:nvSpPr>
        <p:spPr>
          <a:xfrm>
            <a:off x="938500" y="10597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Parameters may be used to narrow down searches (like select in SQL)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db.&lt;collectionname&gt;.find(&lt;filter&gt;)</a:t>
            </a:r>
            <a:endParaRPr/>
          </a:p>
        </p:txBody>
      </p:sp>
      <p:pic>
        <p:nvPicPr>
          <p:cNvPr id="337" name="Google Shape;337;p62"/>
          <p:cNvPicPr preferRelativeResize="0"/>
          <p:nvPr/>
        </p:nvPicPr>
        <p:blipFill rotWithShape="1">
          <a:blip r:embed="rId3">
            <a:alphaModFix/>
          </a:blip>
          <a:srcRect b="6068" l="0" r="0" t="0"/>
          <a:stretch/>
        </p:blipFill>
        <p:spPr>
          <a:xfrm>
            <a:off x="183025" y="3155237"/>
            <a:ext cx="4448799" cy="98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600" y="2310100"/>
            <a:ext cx="4208150" cy="26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3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</a:t>
            </a:r>
            <a:r>
              <a:rPr lang="en"/>
              <a:t> Documents</a:t>
            </a:r>
            <a:endParaRPr/>
          </a:p>
        </p:txBody>
      </p:sp>
      <p:sp>
        <p:nvSpPr>
          <p:cNvPr id="344" name="Google Shape;344;p63"/>
          <p:cNvSpPr txBox="1"/>
          <p:nvPr>
            <p:ph idx="1" type="body"/>
          </p:nvPr>
        </p:nvSpPr>
        <p:spPr>
          <a:xfrm>
            <a:off x="938500" y="1059750"/>
            <a:ext cx="4152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two update methods for documents: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db.collection.updateOne(&lt;filter&gt;, &lt;change&gt;)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db.collection.updateMany(&lt;filter&gt;, &lt;change&gt;)</a:t>
            </a:r>
            <a:endParaRPr/>
          </a:p>
        </p:txBody>
      </p:sp>
      <p:pic>
        <p:nvPicPr>
          <p:cNvPr id="345" name="Google Shape;3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00" y="2865175"/>
            <a:ext cx="3829575" cy="21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140" y="1589013"/>
            <a:ext cx="4039060" cy="65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355" y="2862550"/>
            <a:ext cx="3733246" cy="213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4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Documents</a:t>
            </a:r>
            <a:endParaRPr/>
          </a:p>
        </p:txBody>
      </p:sp>
      <p:sp>
        <p:nvSpPr>
          <p:cNvPr id="353" name="Google Shape;353;p64"/>
          <p:cNvSpPr txBox="1"/>
          <p:nvPr>
            <p:ph idx="1" type="body"/>
          </p:nvPr>
        </p:nvSpPr>
        <p:spPr>
          <a:xfrm>
            <a:off x="938500" y="1059750"/>
            <a:ext cx="4152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two update methods for documents: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db.collection.updateOne(&lt;filter&gt;, &lt;change&gt;)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db.collection.updateMany(&lt;filter&gt;, &lt;change&gt;)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Compass does not implement the latter</a:t>
            </a:r>
            <a:endParaRPr/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00" y="2865175"/>
            <a:ext cx="3829575" cy="21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140" y="1589013"/>
            <a:ext cx="4039060" cy="65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355" y="2862550"/>
            <a:ext cx="3733246" cy="213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5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Documents</a:t>
            </a:r>
            <a:endParaRPr/>
          </a:p>
        </p:txBody>
      </p:sp>
      <p:sp>
        <p:nvSpPr>
          <p:cNvPr id="362" name="Google Shape;362;p65"/>
          <p:cNvSpPr txBox="1"/>
          <p:nvPr>
            <p:ph idx="1" type="body"/>
          </p:nvPr>
        </p:nvSpPr>
        <p:spPr>
          <a:xfrm>
            <a:off x="938500" y="1059750"/>
            <a:ext cx="6657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db.collection.replaceOne(&lt;filter&gt;, &lt;document&gt;) replaces one document with another</a:t>
            </a:r>
            <a:endParaRPr/>
          </a:p>
        </p:txBody>
      </p:sp>
      <p:pic>
        <p:nvPicPr>
          <p:cNvPr id="363" name="Google Shape;363;p65"/>
          <p:cNvPicPr preferRelativeResize="0"/>
          <p:nvPr/>
        </p:nvPicPr>
        <p:blipFill rotWithShape="1">
          <a:blip r:embed="rId3">
            <a:alphaModFix/>
          </a:blip>
          <a:srcRect b="0" l="0" r="1516" t="0"/>
          <a:stretch/>
        </p:blipFill>
        <p:spPr>
          <a:xfrm>
            <a:off x="141925" y="3124193"/>
            <a:ext cx="4946399" cy="186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5"/>
          <p:cNvPicPr preferRelativeResize="0"/>
          <p:nvPr/>
        </p:nvPicPr>
        <p:blipFill rotWithShape="1">
          <a:blip r:embed="rId4">
            <a:alphaModFix/>
          </a:blip>
          <a:srcRect b="1351" l="0" r="0" t="0"/>
          <a:stretch/>
        </p:blipFill>
        <p:spPr>
          <a:xfrm>
            <a:off x="5501640" y="3124200"/>
            <a:ext cx="3555311" cy="18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75" name="Google Shape;175;p39"/>
          <p:cNvSpPr txBox="1"/>
          <p:nvPr>
            <p:ph idx="1" type="body"/>
          </p:nvPr>
        </p:nvSpPr>
        <p:spPr>
          <a:xfrm>
            <a:off x="938500" y="11322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Document-Oriented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Varying data structures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Scalable and Distributed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Horizontal scaling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Split storage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Performance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Fault tolerance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Sharding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Optimized for read/write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BSON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Caching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Flexible Data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NoSQL</a:t>
            </a:r>
            <a:endParaRPr/>
          </a:p>
        </p:txBody>
      </p:sp>
      <p:pic>
        <p:nvPicPr>
          <p:cNvPr id="176" name="Google Shape;1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2223"/>
            <a:ext cx="4130099" cy="13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48"/>
            <a:ext cx="1846078" cy="235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 Documents</a:t>
            </a:r>
            <a:endParaRPr/>
          </a:p>
        </p:txBody>
      </p:sp>
      <p:sp>
        <p:nvSpPr>
          <p:cNvPr id="370" name="Google Shape;370;p66"/>
          <p:cNvSpPr txBox="1"/>
          <p:nvPr>
            <p:ph idx="1" type="body"/>
          </p:nvPr>
        </p:nvSpPr>
        <p:spPr>
          <a:xfrm>
            <a:off x="938500" y="1059750"/>
            <a:ext cx="6657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db.collection.replaceOne(&lt;filter&gt;, &lt;document&gt;) replaces one document with another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available via Compass</a:t>
            </a:r>
            <a:endParaRPr/>
          </a:p>
        </p:txBody>
      </p:sp>
      <p:pic>
        <p:nvPicPr>
          <p:cNvPr id="371" name="Google Shape;371;p66"/>
          <p:cNvPicPr preferRelativeResize="0"/>
          <p:nvPr/>
        </p:nvPicPr>
        <p:blipFill rotWithShape="1">
          <a:blip r:embed="rId3">
            <a:alphaModFix/>
          </a:blip>
          <a:srcRect b="0" l="0" r="1516" t="0"/>
          <a:stretch/>
        </p:blipFill>
        <p:spPr>
          <a:xfrm>
            <a:off x="141925" y="3124193"/>
            <a:ext cx="4946399" cy="186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6"/>
          <p:cNvPicPr preferRelativeResize="0"/>
          <p:nvPr/>
        </p:nvPicPr>
        <p:blipFill rotWithShape="1">
          <a:blip r:embed="rId4">
            <a:alphaModFix/>
          </a:blip>
          <a:srcRect b="1351" l="0" r="0" t="0"/>
          <a:stretch/>
        </p:blipFill>
        <p:spPr>
          <a:xfrm>
            <a:off x="5501640" y="3124200"/>
            <a:ext cx="3555311" cy="18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</a:t>
            </a:r>
            <a:r>
              <a:rPr lang="en"/>
              <a:t> Documents</a:t>
            </a:r>
            <a:endParaRPr/>
          </a:p>
        </p:txBody>
      </p:sp>
      <p:sp>
        <p:nvSpPr>
          <p:cNvPr id="378" name="Google Shape;378;p67"/>
          <p:cNvSpPr txBox="1"/>
          <p:nvPr>
            <p:ph idx="1" type="body"/>
          </p:nvPr>
        </p:nvSpPr>
        <p:spPr>
          <a:xfrm>
            <a:off x="938500" y="1059750"/>
            <a:ext cx="5139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Compass marks documents prior to deletion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two deletion methods via code: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db.&lt;collection_name&gt;.deleteOne()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db.&lt;collection_name&gt;.deleteMany()</a:t>
            </a:r>
            <a:endParaRPr/>
          </a:p>
        </p:txBody>
      </p:sp>
      <p:pic>
        <p:nvPicPr>
          <p:cNvPr id="379" name="Google Shape;379;p67"/>
          <p:cNvPicPr preferRelativeResize="0"/>
          <p:nvPr/>
        </p:nvPicPr>
        <p:blipFill rotWithShape="1">
          <a:blip r:embed="rId3">
            <a:alphaModFix/>
          </a:blip>
          <a:srcRect b="0" l="1975" r="1648" t="0"/>
          <a:stretch/>
        </p:blipFill>
        <p:spPr>
          <a:xfrm>
            <a:off x="74750" y="3820650"/>
            <a:ext cx="3498800" cy="11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7"/>
          <p:cNvPicPr preferRelativeResize="0"/>
          <p:nvPr/>
        </p:nvPicPr>
        <p:blipFill rotWithShape="1">
          <a:blip r:embed="rId4">
            <a:alphaModFix/>
          </a:blip>
          <a:srcRect b="0" l="0" r="2095" t="0"/>
          <a:stretch/>
        </p:blipFill>
        <p:spPr>
          <a:xfrm>
            <a:off x="3794150" y="3948212"/>
            <a:ext cx="5190823" cy="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Documents</a:t>
            </a:r>
            <a:endParaRPr/>
          </a:p>
        </p:txBody>
      </p:sp>
      <p:sp>
        <p:nvSpPr>
          <p:cNvPr id="386" name="Google Shape;386;p68"/>
          <p:cNvSpPr txBox="1"/>
          <p:nvPr>
            <p:ph idx="1" type="body"/>
          </p:nvPr>
        </p:nvSpPr>
        <p:spPr>
          <a:xfrm>
            <a:off x="938500" y="1059750"/>
            <a:ext cx="5139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two deletion methods: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db.&lt;collection_name&gt;.deleteOne(&lt;filter&gt;)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db.&lt;collection_name&gt;.deleteMany(&lt;filter&gt;)</a:t>
            </a:r>
            <a:endParaRPr/>
          </a:p>
        </p:txBody>
      </p:sp>
      <p:pic>
        <p:nvPicPr>
          <p:cNvPr id="387" name="Google Shape;387;p68"/>
          <p:cNvPicPr preferRelativeResize="0"/>
          <p:nvPr/>
        </p:nvPicPr>
        <p:blipFill rotWithShape="1">
          <a:blip r:embed="rId3">
            <a:alphaModFix/>
          </a:blip>
          <a:srcRect b="0" l="0" r="2095" t="0"/>
          <a:stretch/>
        </p:blipFill>
        <p:spPr>
          <a:xfrm>
            <a:off x="201650" y="3326850"/>
            <a:ext cx="8740725" cy="1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9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Documents</a:t>
            </a:r>
            <a:endParaRPr/>
          </a:p>
        </p:txBody>
      </p:sp>
      <p:sp>
        <p:nvSpPr>
          <p:cNvPr id="393" name="Google Shape;393;p69"/>
          <p:cNvSpPr txBox="1"/>
          <p:nvPr>
            <p:ph idx="1" type="body"/>
          </p:nvPr>
        </p:nvSpPr>
        <p:spPr>
          <a:xfrm>
            <a:off x="938500" y="1059750"/>
            <a:ext cx="51396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Compass marks documents prior to deletion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 are two deletion methods via code: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db.&lt;collection_name&gt;.deleteOne(&lt;filter&gt;)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db.&lt;collection_name&gt;.deleteMany(&lt;filter&gt;)</a:t>
            </a:r>
            <a:endParaRPr/>
          </a:p>
        </p:txBody>
      </p:sp>
      <p:pic>
        <p:nvPicPr>
          <p:cNvPr id="394" name="Google Shape;394;p69"/>
          <p:cNvPicPr preferRelativeResize="0"/>
          <p:nvPr/>
        </p:nvPicPr>
        <p:blipFill rotWithShape="1">
          <a:blip r:embed="rId3">
            <a:alphaModFix/>
          </a:blip>
          <a:srcRect b="0" l="0" r="2095" t="0"/>
          <a:stretch/>
        </p:blipFill>
        <p:spPr>
          <a:xfrm>
            <a:off x="201650" y="3326850"/>
            <a:ext cx="8740725" cy="15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0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Collections</a:t>
            </a:r>
            <a:endParaRPr/>
          </a:p>
        </p:txBody>
      </p:sp>
      <p:sp>
        <p:nvSpPr>
          <p:cNvPr id="400" name="Google Shape;400;p70"/>
          <p:cNvSpPr txBox="1"/>
          <p:nvPr>
            <p:ph idx="1" type="body"/>
          </p:nvPr>
        </p:nvSpPr>
        <p:spPr>
          <a:xfrm>
            <a:off x="938500" y="1059750"/>
            <a:ext cx="5819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method to delete collections is db.&lt;collection_name&gt;.drop()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If</a:t>
            </a:r>
            <a:r>
              <a:rPr b="1" lang="en"/>
              <a:t> the only collection in a database is dropped</a:t>
            </a:r>
            <a:r>
              <a:rPr b="1" lang="en"/>
              <a:t>, the database will b</a:t>
            </a:r>
            <a:r>
              <a:rPr b="1" lang="en"/>
              <a:t>e dropped as well</a:t>
            </a:r>
            <a:endParaRPr b="1"/>
          </a:p>
        </p:txBody>
      </p:sp>
      <p:pic>
        <p:nvPicPr>
          <p:cNvPr id="401" name="Google Shape;401;p70"/>
          <p:cNvPicPr preferRelativeResize="0"/>
          <p:nvPr/>
        </p:nvPicPr>
        <p:blipFill rotWithShape="1">
          <a:blip r:embed="rId3">
            <a:alphaModFix/>
          </a:blip>
          <a:srcRect b="3390" l="0" r="0" t="0"/>
          <a:stretch/>
        </p:blipFill>
        <p:spPr>
          <a:xfrm>
            <a:off x="189775" y="3635425"/>
            <a:ext cx="5378025" cy="13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Collections</a:t>
            </a:r>
            <a:endParaRPr/>
          </a:p>
        </p:txBody>
      </p:sp>
      <p:sp>
        <p:nvSpPr>
          <p:cNvPr id="407" name="Google Shape;407;p71"/>
          <p:cNvSpPr txBox="1"/>
          <p:nvPr>
            <p:ph idx="1" type="body"/>
          </p:nvPr>
        </p:nvSpPr>
        <p:spPr>
          <a:xfrm>
            <a:off x="938500" y="1059750"/>
            <a:ext cx="58197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Collections can be deleted from the sidebar in Compass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Collection name must be inputted to confirm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Via coding: db.&lt;collection_name&gt;.drop()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If the only collection in a database is dropped, the database will be dropped as well</a:t>
            </a:r>
            <a:endParaRPr b="1"/>
          </a:p>
        </p:txBody>
      </p:sp>
      <p:pic>
        <p:nvPicPr>
          <p:cNvPr id="408" name="Google Shape;408;p71"/>
          <p:cNvPicPr preferRelativeResize="0"/>
          <p:nvPr/>
        </p:nvPicPr>
        <p:blipFill rotWithShape="1">
          <a:blip r:embed="rId3">
            <a:alphaModFix/>
          </a:blip>
          <a:srcRect b="3390" l="0" r="0" t="0"/>
          <a:stretch/>
        </p:blipFill>
        <p:spPr>
          <a:xfrm>
            <a:off x="189775" y="3635425"/>
            <a:ext cx="5378025" cy="13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Databases</a:t>
            </a:r>
            <a:endParaRPr/>
          </a:p>
        </p:txBody>
      </p:sp>
      <p:sp>
        <p:nvSpPr>
          <p:cNvPr id="414" name="Google Shape;414;p72"/>
          <p:cNvSpPr txBox="1"/>
          <p:nvPr>
            <p:ph idx="1" type="body"/>
          </p:nvPr>
        </p:nvSpPr>
        <p:spPr>
          <a:xfrm>
            <a:off x="938500" y="10597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Databases</a:t>
            </a:r>
            <a:r>
              <a:rPr lang="en"/>
              <a:t> can be deleted via db.dropDatabase()</a:t>
            </a:r>
            <a:endParaRPr/>
          </a:p>
        </p:txBody>
      </p:sp>
      <p:pic>
        <p:nvPicPr>
          <p:cNvPr id="415" name="Google Shape;4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88" y="3453925"/>
            <a:ext cx="5365925" cy="14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3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Deleting Databases</a:t>
            </a:r>
            <a:endParaRPr/>
          </a:p>
        </p:txBody>
      </p:sp>
      <p:sp>
        <p:nvSpPr>
          <p:cNvPr id="421" name="Google Shape;421;p73"/>
          <p:cNvSpPr txBox="1"/>
          <p:nvPr>
            <p:ph idx="1" type="body"/>
          </p:nvPr>
        </p:nvSpPr>
        <p:spPr>
          <a:xfrm>
            <a:off x="938500" y="105975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Databases can also be deleted from the sidebar in Compass - with confirmation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Via coding: db.dropDatabase()</a:t>
            </a:r>
            <a:endParaRPr/>
          </a:p>
        </p:txBody>
      </p:sp>
      <p:pic>
        <p:nvPicPr>
          <p:cNvPr id="422" name="Google Shape;42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88" y="3453925"/>
            <a:ext cx="5365925" cy="14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Compatibility and Integration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5"/>
          <p:cNvSpPr txBox="1"/>
          <p:nvPr>
            <p:ph type="title"/>
          </p:nvPr>
        </p:nvSpPr>
        <p:spPr>
          <a:xfrm>
            <a:off x="938500" y="3688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Compatibility</a:t>
            </a:r>
            <a:endParaRPr/>
          </a:p>
        </p:txBody>
      </p:sp>
      <p:sp>
        <p:nvSpPr>
          <p:cNvPr id="433" name="Google Shape;433;p75"/>
          <p:cNvSpPr txBox="1"/>
          <p:nvPr>
            <p:ph idx="1" type="body"/>
          </p:nvPr>
        </p:nvSpPr>
        <p:spPr>
          <a:xfrm>
            <a:off x="938500" y="10389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MongoDB is used with various programming languages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more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Several frameworks are also compatible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Angular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Django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more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75" y="540725"/>
            <a:ext cx="7165050" cy="418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6"/>
          <p:cNvSpPr txBox="1"/>
          <p:nvPr>
            <p:ph type="title"/>
          </p:nvPr>
        </p:nvSpPr>
        <p:spPr>
          <a:xfrm>
            <a:off x="938500" y="2926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WordRiver from Software Design</a:t>
            </a:r>
            <a:endParaRPr/>
          </a:p>
        </p:txBody>
      </p:sp>
      <p:sp>
        <p:nvSpPr>
          <p:cNvPr id="439" name="Google Shape;439;p76"/>
          <p:cNvSpPr txBox="1"/>
          <p:nvPr>
            <p:ph idx="1" type="body"/>
          </p:nvPr>
        </p:nvSpPr>
        <p:spPr>
          <a:xfrm>
            <a:off x="938500" y="1430675"/>
            <a:ext cx="30762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WordRiver is an Angular, Java, and Typescript-based application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groups word lists based on subject matter and lets teachers/parents assign them to students</a:t>
            </a:r>
            <a:endParaRPr/>
          </a:p>
        </p:txBody>
      </p:sp>
      <p:pic>
        <p:nvPicPr>
          <p:cNvPr id="440" name="Google Shape;4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475" y="1430680"/>
            <a:ext cx="4946401" cy="356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7"/>
          <p:cNvSpPr txBox="1"/>
          <p:nvPr>
            <p:ph type="title"/>
          </p:nvPr>
        </p:nvSpPr>
        <p:spPr>
          <a:xfrm>
            <a:off x="938500" y="2926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WordRiver from Software Design</a:t>
            </a:r>
            <a:endParaRPr/>
          </a:p>
        </p:txBody>
      </p:sp>
      <p:sp>
        <p:nvSpPr>
          <p:cNvPr id="446" name="Google Shape;446;p77"/>
          <p:cNvSpPr txBox="1"/>
          <p:nvPr>
            <p:ph idx="1" type="body"/>
          </p:nvPr>
        </p:nvSpPr>
        <p:spPr>
          <a:xfrm>
            <a:off x="938500" y="1430675"/>
            <a:ext cx="75243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MongoDB is used extensively as a database</a:t>
            </a:r>
            <a:endParaRPr/>
          </a:p>
        </p:txBody>
      </p:sp>
      <p:pic>
        <p:nvPicPr>
          <p:cNvPr id="447" name="Google Shape;44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50" y="1865575"/>
            <a:ext cx="2738024" cy="31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000" y="1868631"/>
            <a:ext cx="4629299" cy="311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938500" y="11322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Document-Oriented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Varying data structures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Scalable and Distributed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Horizontal scaling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Split storage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Performance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Fault tolerance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Sharding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Optimized for read/write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BSON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Caching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Flexible Data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NoSQL</a:t>
            </a:r>
            <a:endParaRPr/>
          </a:p>
        </p:txBody>
      </p:sp>
      <p:pic>
        <p:nvPicPr>
          <p:cNvPr id="189" name="Google Shape;1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2223"/>
            <a:ext cx="4130099" cy="13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48"/>
            <a:ext cx="1846078" cy="235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type="title"/>
          </p:nvPr>
        </p:nvSpPr>
        <p:spPr>
          <a:xfrm>
            <a:off x="192000" y="427863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</a:rPr>
              <a:t>Key Features cont.</a:t>
            </a:r>
            <a:endParaRPr>
              <a:highlight>
                <a:srgbClr val="000000"/>
              </a:highlight>
            </a:endParaRPr>
          </a:p>
        </p:txBody>
      </p:sp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4662225" y="1006863"/>
            <a:ext cx="31869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	MongoDB Query Language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Complex operations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Queries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Aggregations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Joins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Data Analysis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	Security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Auth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RBAC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SSL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Audit Logs</a:t>
            </a:r>
            <a:endParaRPr/>
          </a:p>
        </p:txBody>
      </p:sp>
      <p:pic>
        <p:nvPicPr>
          <p:cNvPr id="197" name="Google Shape;1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875" y="1006863"/>
            <a:ext cx="3367351" cy="371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Layman’s Terms</a:t>
            </a:r>
            <a:endParaRPr/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Rephrase and summarize, if you have an </a:t>
            </a:r>
            <a:r>
              <a:rPr lang="en"/>
              <a:t>application that is </a:t>
            </a:r>
            <a:r>
              <a:rPr i="1" lang="en"/>
              <a:t>not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Handling transactional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Performing complex operations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dependent on consistent data types and schemas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Mongo might not be your solution!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Mongo: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Scales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much more flexible with data types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Outperforms for simpler operations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1268400" y="2150850"/>
            <a:ext cx="660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Architecture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type="title"/>
          </p:nvPr>
        </p:nvSpPr>
        <p:spPr>
          <a:xfrm>
            <a:off x="891325" y="29167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the MongoDB Architecture</a:t>
            </a:r>
            <a:endParaRPr/>
          </a:p>
        </p:txBody>
      </p:sp>
      <p:sp>
        <p:nvSpPr>
          <p:cNvPr id="214" name="Google Shape;214;p45"/>
          <p:cNvSpPr txBox="1"/>
          <p:nvPr>
            <p:ph idx="1" type="body"/>
          </p:nvPr>
        </p:nvSpPr>
        <p:spPr>
          <a:xfrm>
            <a:off x="861800" y="1433050"/>
            <a:ext cx="38628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Primary Nodes (mongos)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Secondary Nodes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Sharding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Load Balancing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Config Servers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Analytic Nodes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71" y="1132225"/>
            <a:ext cx="4016075" cy="25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